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13"/>
  </p:notesMasterIdLst>
  <p:sldIdLst>
    <p:sldId id="256" r:id="rId2"/>
    <p:sldId id="257" r:id="rId3"/>
    <p:sldId id="263" r:id="rId4"/>
    <p:sldId id="265" r:id="rId5"/>
    <p:sldId id="268" r:id="rId6"/>
    <p:sldId id="264" r:id="rId7"/>
    <p:sldId id="270" r:id="rId8"/>
    <p:sldId id="269" r:id="rId9"/>
    <p:sldId id="272" r:id="rId10"/>
    <p:sldId id="273"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34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57029-8904-439D-A691-8FA90724A8B3}" type="datetimeFigureOut">
              <a:rPr lang="en-US" smtClean="0"/>
              <a:t>3/29/2017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E3653-AA42-4B17-B5C4-CB3BED01C390}" type="slidenum">
              <a:rPr lang="en-US" smtClean="0"/>
              <a:t>‹#›</a:t>
            </a:fld>
            <a:endParaRPr lang="en-US"/>
          </a:p>
        </p:txBody>
      </p:sp>
    </p:spTree>
    <p:extLst>
      <p:ext uri="{BB962C8B-B14F-4D97-AF65-F5344CB8AC3E}">
        <p14:creationId xmlns:p14="http://schemas.microsoft.com/office/powerpoint/2010/main" val="184263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E3653-AA42-4B17-B5C4-CB3BED01C390}" type="slidenum">
              <a:rPr lang="en-US" smtClean="0"/>
              <a:t>3</a:t>
            </a:fld>
            <a:endParaRPr lang="en-US"/>
          </a:p>
        </p:txBody>
      </p:sp>
    </p:spTree>
    <p:extLst>
      <p:ext uri="{BB962C8B-B14F-4D97-AF65-F5344CB8AC3E}">
        <p14:creationId xmlns:p14="http://schemas.microsoft.com/office/powerpoint/2010/main" val="1476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E3653-AA42-4B17-B5C4-CB3BED01C390}" type="slidenum">
              <a:rPr lang="en-US" smtClean="0"/>
              <a:t>5</a:t>
            </a:fld>
            <a:endParaRPr lang="en-US"/>
          </a:p>
        </p:txBody>
      </p:sp>
    </p:spTree>
    <p:extLst>
      <p:ext uri="{BB962C8B-B14F-4D97-AF65-F5344CB8AC3E}">
        <p14:creationId xmlns:p14="http://schemas.microsoft.com/office/powerpoint/2010/main" val="183723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849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017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519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1242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8821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8885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500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105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498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938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395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928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710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163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178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378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785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3/29/2017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2505164"/>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77"/>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85800" y="152401"/>
            <a:ext cx="7772400" cy="2362199"/>
          </a:xfrm>
        </p:spPr>
        <p:txBody>
          <a:bodyPr>
            <a:noAutofit/>
          </a:bodyPr>
          <a:lstStyle/>
          <a:p>
            <a:pPr algn="ctr"/>
            <a:r>
              <a:rPr lang="en-US" sz="4000" dirty="0">
                <a:latin typeface="Calibri" panose="020F0502020204030204" pitchFamily="34" charset="0"/>
              </a:rPr>
              <a:t>Creating Curve Data </a:t>
            </a:r>
            <a:br>
              <a:rPr lang="en-US" sz="4000" dirty="0">
                <a:latin typeface="Calibri" panose="020F0502020204030204" pitchFamily="34" charset="0"/>
              </a:rPr>
            </a:br>
            <a:r>
              <a:rPr lang="en-US" sz="4000" dirty="0">
                <a:latin typeface="Calibri" panose="020F0502020204030204" pitchFamily="34" charset="0"/>
              </a:rPr>
              <a:t>on Local Roads </a:t>
            </a:r>
            <a:br>
              <a:rPr lang="en-US" sz="4000" dirty="0">
                <a:latin typeface="Calibri" panose="020F0502020204030204" pitchFamily="34" charset="0"/>
              </a:rPr>
            </a:br>
            <a:r>
              <a:rPr lang="en-US" sz="4000" dirty="0">
                <a:latin typeface="Calibri" panose="020F0502020204030204" pitchFamily="34" charset="0"/>
              </a:rPr>
              <a:t>to Support</a:t>
            </a:r>
            <a:br>
              <a:rPr lang="en-US" sz="4000" dirty="0">
                <a:latin typeface="Calibri" panose="020F0502020204030204" pitchFamily="34" charset="0"/>
              </a:rPr>
            </a:br>
            <a:r>
              <a:rPr lang="en-US" sz="4000" dirty="0">
                <a:latin typeface="Calibri" panose="020F0502020204030204" pitchFamily="34" charset="0"/>
              </a:rPr>
              <a:t>Safety Analysis</a:t>
            </a:r>
          </a:p>
        </p:txBody>
      </p:sp>
      <p:sp>
        <p:nvSpPr>
          <p:cNvPr id="3" name="Subtitle 2"/>
          <p:cNvSpPr>
            <a:spLocks noGrp="1"/>
          </p:cNvSpPr>
          <p:nvPr>
            <p:ph type="subTitle" idx="1"/>
          </p:nvPr>
        </p:nvSpPr>
        <p:spPr>
          <a:xfrm>
            <a:off x="1323930" y="6172200"/>
            <a:ext cx="6400800" cy="457200"/>
          </a:xfrm>
          <a:noFill/>
        </p:spPr>
        <p:txBody>
          <a:bodyPr>
            <a:noAutofit/>
          </a:bodyPr>
          <a:lstStyle/>
          <a:p>
            <a:pPr algn="ctr"/>
            <a:r>
              <a:rPr lang="en-US" sz="3000" dirty="0">
                <a:solidFill>
                  <a:schemeClr val="tx1"/>
                </a:solidFill>
                <a:latin typeface="Calibri" panose="020F0502020204030204" pitchFamily="34" charset="0"/>
              </a:rPr>
              <a:t>Vermont Agency of Transportation</a:t>
            </a:r>
          </a:p>
          <a:p>
            <a:endParaRPr lang="en-US" sz="3000" dirty="0">
              <a:solidFill>
                <a:schemeClr val="accent1">
                  <a:lumMod val="75000"/>
                </a:schemeClr>
              </a:solidFill>
              <a:highlight>
                <a:srgbClr val="00FF00"/>
              </a:highlight>
              <a:latin typeface="Calibri" panose="020F0502020204030204" pitchFamily="34" charset="0"/>
            </a:endParaRPr>
          </a:p>
        </p:txBody>
      </p:sp>
    </p:spTree>
    <p:extLst>
      <p:ext uri="{BB962C8B-B14F-4D97-AF65-F5344CB8AC3E}">
        <p14:creationId xmlns:p14="http://schemas.microsoft.com/office/powerpoint/2010/main" val="3232215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978399" cy="37338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2669" y="0"/>
            <a:ext cx="4978400" cy="3733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3" y="3494942"/>
            <a:ext cx="4484077" cy="336305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008" y="3486149"/>
            <a:ext cx="4642337" cy="3371851"/>
          </a:xfrm>
          <a:prstGeom prst="rect">
            <a:avLst/>
          </a:prstGeom>
        </p:spPr>
      </p:pic>
    </p:spTree>
    <p:extLst>
      <p:ext uri="{BB962C8B-B14F-4D97-AF65-F5344CB8AC3E}">
        <p14:creationId xmlns:p14="http://schemas.microsoft.com/office/powerpoint/2010/main" val="242433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094"/>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33400" y="3810000"/>
            <a:ext cx="6554867" cy="2743200"/>
          </a:xfrm>
        </p:spPr>
        <p:txBody>
          <a:bodyPr>
            <a:normAutofit fontScale="92500" lnSpcReduction="20000"/>
          </a:bodyPr>
          <a:lstStyle/>
          <a:p>
            <a:pPr marL="0" indent="0">
              <a:buNone/>
            </a:pPr>
            <a:r>
              <a:rPr lang="en-US" sz="4400" b="1" dirty="0">
                <a:solidFill>
                  <a:schemeClr val="tx1"/>
                </a:solidFill>
                <a:latin typeface="Calibri" panose="020F0502020204030204" pitchFamily="34" charset="0"/>
                <a:cs typeface="Arial" panose="020B0604020202020204" pitchFamily="34" charset="0"/>
              </a:rPr>
              <a:t>Questions?</a:t>
            </a:r>
          </a:p>
          <a:p>
            <a:pPr marL="0" indent="0">
              <a:buNone/>
            </a:pPr>
            <a:r>
              <a:rPr lang="en-US" sz="2800" b="1" dirty="0">
                <a:solidFill>
                  <a:schemeClr val="tx1"/>
                </a:solidFill>
                <a:latin typeface="Calibri" panose="020F0502020204030204" pitchFamily="34" charset="0"/>
                <a:cs typeface="Arial" panose="020B0604020202020204" pitchFamily="34" charset="0"/>
              </a:rPr>
              <a:t>Michael Trunzo</a:t>
            </a:r>
          </a:p>
          <a:p>
            <a:pPr marL="0" indent="0">
              <a:buNone/>
            </a:pPr>
            <a:r>
              <a:rPr lang="en-US" sz="2800" b="1" dirty="0">
                <a:solidFill>
                  <a:schemeClr val="tx1"/>
                </a:solidFill>
                <a:latin typeface="Calibri" panose="020F0502020204030204" pitchFamily="34" charset="0"/>
                <a:cs typeface="Arial" panose="020B0604020202020204" pitchFamily="34" charset="0"/>
              </a:rPr>
              <a:t>Vermont Agency of Transportation</a:t>
            </a:r>
          </a:p>
          <a:p>
            <a:pPr marL="0" indent="0">
              <a:buNone/>
            </a:pPr>
            <a:r>
              <a:rPr lang="en-US" sz="2800" b="1" dirty="0">
                <a:solidFill>
                  <a:schemeClr val="tx1"/>
                </a:solidFill>
                <a:latin typeface="Calibri" panose="020F0502020204030204" pitchFamily="34" charset="0"/>
                <a:cs typeface="Arial" panose="020B0604020202020204" pitchFamily="34" charset="0"/>
              </a:rPr>
              <a:t>michael.trunzo@vermont.gov</a:t>
            </a:r>
          </a:p>
          <a:p>
            <a:pPr marL="0" indent="0">
              <a:buNone/>
            </a:pPr>
            <a:r>
              <a:rPr lang="en-US" sz="2800" b="1" dirty="0">
                <a:solidFill>
                  <a:schemeClr val="tx1"/>
                </a:solidFill>
                <a:latin typeface="Calibri" panose="020F0502020204030204" pitchFamily="34" charset="0"/>
                <a:cs typeface="Arial" panose="020B0604020202020204" pitchFamily="34" charset="0"/>
              </a:rPr>
              <a:t>802-828-3974</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2965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6554867" cy="5334000"/>
          </a:xfrm>
        </p:spPr>
        <p:txBody>
          <a:bodyPr>
            <a:normAutofit/>
          </a:bodyPr>
          <a:lstStyle/>
          <a:p>
            <a:pPr marL="0" indent="0">
              <a:buNone/>
            </a:pPr>
            <a:r>
              <a:rPr lang="en-US" dirty="0">
                <a:solidFill>
                  <a:schemeClr val="bg1"/>
                </a:solidFill>
              </a:rPr>
              <a:t>VTrans has curve data for all of our state highways, but not for any local roads which make up over 80% of Vermont’s highways.</a:t>
            </a:r>
          </a:p>
          <a:p>
            <a:pPr marL="0" indent="0">
              <a:buNone/>
            </a:pPr>
            <a:endParaRPr lang="en-US" dirty="0">
              <a:solidFill>
                <a:schemeClr val="bg1"/>
              </a:solidFill>
            </a:endParaRPr>
          </a:p>
          <a:p>
            <a:pPr marL="0" indent="0">
              <a:buNone/>
            </a:pPr>
            <a:r>
              <a:rPr lang="en-US" dirty="0">
                <a:solidFill>
                  <a:schemeClr val="bg1"/>
                </a:solidFill>
              </a:rPr>
              <a:t>We need this data to support crash analysis, but it would be too expensive to collect the data in the field through traditional methods.</a:t>
            </a:r>
          </a:p>
          <a:p>
            <a:pPr marL="0" indent="0">
              <a:buNone/>
            </a:pPr>
            <a:endParaRPr lang="en-US" dirty="0">
              <a:solidFill>
                <a:schemeClr val="bg1"/>
              </a:solidFill>
            </a:endParaRPr>
          </a:p>
          <a:p>
            <a:pPr marL="0" indent="0">
              <a:buNone/>
            </a:pPr>
            <a:r>
              <a:rPr lang="en-US" dirty="0">
                <a:solidFill>
                  <a:schemeClr val="bg1"/>
                </a:solidFill>
              </a:rPr>
              <a:t>Works Consulting provides a better solution: generate curve data directly from the road centerline geometry. </a:t>
            </a:r>
          </a:p>
        </p:txBody>
      </p:sp>
    </p:spTree>
    <p:extLst>
      <p:ext uri="{BB962C8B-B14F-4D97-AF65-F5344CB8AC3E}">
        <p14:creationId xmlns:p14="http://schemas.microsoft.com/office/powerpoint/2010/main" val="423885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33400" y="533400"/>
            <a:ext cx="7924800" cy="1752600"/>
          </a:xfrm>
        </p:spPr>
        <p:txBody>
          <a:bodyPr>
            <a:normAutofit lnSpcReduction="10000"/>
          </a:bodyPr>
          <a:lstStyle/>
          <a:p>
            <a:pPr marL="0" indent="0">
              <a:buNone/>
            </a:pPr>
            <a:endParaRPr lang="en-US" dirty="0"/>
          </a:p>
          <a:p>
            <a:pPr marL="0" indent="0" algn="ctr">
              <a:buNone/>
            </a:pPr>
            <a:r>
              <a:rPr lang="en-US" sz="3600" b="1" dirty="0">
                <a:solidFill>
                  <a:schemeClr val="tx1"/>
                </a:solidFill>
                <a:latin typeface="Calibri" panose="020F0502020204030204" pitchFamily="34" charset="0"/>
                <a:cs typeface="Arial" panose="020B0604020202020204" pitchFamily="34" charset="0"/>
              </a:rPr>
              <a:t>Rural roads are t</a:t>
            </a:r>
            <a:r>
              <a:rPr lang="en-US" sz="3600" b="1" dirty="0">
                <a:solidFill>
                  <a:schemeClr val="tx1"/>
                </a:solidFill>
                <a:latin typeface="Calibri" panose="020F0502020204030204" pitchFamily="34" charset="0"/>
                <a:cs typeface="Arial" panose="020B0604020202020204" pitchFamily="34" charset="0"/>
              </a:rPr>
              <a:t>he deadliest roads. </a:t>
            </a:r>
          </a:p>
          <a:p>
            <a:pPr marL="0" indent="0" algn="ctr">
              <a:buNone/>
            </a:pPr>
            <a:r>
              <a:rPr lang="en-US" sz="2800" b="1" dirty="0"/>
              <a:t> </a:t>
            </a:r>
          </a:p>
          <a:p>
            <a:pPr marL="0" indent="0">
              <a:buNone/>
            </a:pPr>
            <a:endParaRPr lang="en-US" dirty="0"/>
          </a:p>
        </p:txBody>
      </p:sp>
      <p:sp>
        <p:nvSpPr>
          <p:cNvPr id="2" name="TextBox 1"/>
          <p:cNvSpPr txBox="1"/>
          <p:nvPr/>
        </p:nvSpPr>
        <p:spPr>
          <a:xfrm>
            <a:off x="228600" y="6400800"/>
            <a:ext cx="5334000" cy="400110"/>
          </a:xfrm>
          <a:prstGeom prst="rect">
            <a:avLst/>
          </a:prstGeom>
          <a:noFill/>
        </p:spPr>
        <p:txBody>
          <a:bodyPr wrap="square" rtlCol="0">
            <a:spAutoFit/>
          </a:bodyPr>
          <a:lstStyle/>
          <a:p>
            <a:r>
              <a:rPr lang="en-US" sz="2000" dirty="0"/>
              <a:t>Dugway Rd. Richmond, VT March 2016</a:t>
            </a:r>
          </a:p>
        </p:txBody>
      </p:sp>
    </p:spTree>
    <p:extLst>
      <p:ext uri="{BB962C8B-B14F-4D97-AF65-F5344CB8AC3E}">
        <p14:creationId xmlns:p14="http://schemas.microsoft.com/office/powerpoint/2010/main" val="324746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590800"/>
            <a:ext cx="6096000" cy="4191000"/>
          </a:xfrm>
          <a:prstGeom prst="rect">
            <a:avLst/>
          </a:prstGeom>
        </p:spPr>
      </p:pic>
      <p:sp>
        <p:nvSpPr>
          <p:cNvPr id="3" name="Content Placeholder 2"/>
          <p:cNvSpPr>
            <a:spLocks noGrp="1"/>
          </p:cNvSpPr>
          <p:nvPr>
            <p:ph idx="1"/>
          </p:nvPr>
        </p:nvSpPr>
        <p:spPr>
          <a:xfrm>
            <a:off x="228600" y="381000"/>
            <a:ext cx="8839200" cy="2438400"/>
          </a:xfrm>
        </p:spPr>
        <p:txBody>
          <a:bodyPr>
            <a:noAutofit/>
          </a:bodyPr>
          <a:lstStyle/>
          <a:p>
            <a:pPr marL="0" indent="0">
              <a:buNone/>
            </a:pPr>
            <a:r>
              <a:rPr lang="en-US" sz="3000" dirty="0">
                <a:solidFill>
                  <a:schemeClr val="bg1"/>
                </a:solidFill>
                <a:latin typeface="Calibri" panose="020F0502020204030204" pitchFamily="34" charset="0"/>
              </a:rPr>
              <a:t>The majority of highway fatalities occur on rural roads.</a:t>
            </a:r>
          </a:p>
          <a:p>
            <a:pPr marL="0" indent="0">
              <a:buNone/>
            </a:pPr>
            <a:r>
              <a:rPr lang="en-US" sz="3000" dirty="0">
                <a:solidFill>
                  <a:schemeClr val="bg1"/>
                </a:solidFill>
                <a:latin typeface="Calibri" panose="020F0502020204030204" pitchFamily="34" charset="0"/>
              </a:rPr>
              <a:t>In 2014, 19% of the U.S. population lived in rural areas, but rural fatalities accounted for 51% of fatal crashes.</a:t>
            </a:r>
          </a:p>
          <a:p>
            <a:pPr marL="0" indent="0">
              <a:buNone/>
            </a:pPr>
            <a:endParaRPr lang="en-US" sz="3000" dirty="0"/>
          </a:p>
        </p:txBody>
      </p:sp>
    </p:spTree>
    <p:extLst>
      <p:ext uri="{BB962C8B-B14F-4D97-AF65-F5344CB8AC3E}">
        <p14:creationId xmlns:p14="http://schemas.microsoft.com/office/powerpoint/2010/main" val="245551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33400" y="533400"/>
            <a:ext cx="7924800" cy="1447800"/>
          </a:xfrm>
        </p:spPr>
        <p:txBody>
          <a:bodyPr>
            <a:normAutofit fontScale="40000" lnSpcReduction="20000"/>
          </a:bodyPr>
          <a:lstStyle/>
          <a:p>
            <a:pPr marL="0" indent="0">
              <a:buNone/>
            </a:pPr>
            <a:endParaRPr lang="en-US" dirty="0"/>
          </a:p>
          <a:p>
            <a:pPr marL="0" indent="0" algn="ctr">
              <a:buNone/>
            </a:pPr>
            <a:r>
              <a:rPr lang="en-US" sz="5700" b="1" dirty="0">
                <a:solidFill>
                  <a:schemeClr val="tx1"/>
                </a:solidFill>
                <a:latin typeface="Calibri" panose="020F0502020204030204" pitchFamily="34" charset="0"/>
                <a:cs typeface="Arial" panose="020B0604020202020204" pitchFamily="34" charset="0"/>
              </a:rPr>
              <a:t>Mud Season</a:t>
            </a:r>
          </a:p>
          <a:p>
            <a:pPr marL="0" indent="0" algn="ctr">
              <a:buNone/>
            </a:pPr>
            <a:r>
              <a:rPr lang="en-US" sz="5700" b="1" dirty="0">
                <a:solidFill>
                  <a:schemeClr val="tx1"/>
                </a:solidFill>
                <a:latin typeface="Calibri" panose="020F0502020204030204" pitchFamily="34" charset="0"/>
                <a:cs typeface="Arial" panose="020B0604020202020204" pitchFamily="34" charset="0"/>
              </a:rPr>
              <a:t>In not necessarily the most ideal conditions….</a:t>
            </a:r>
          </a:p>
          <a:p>
            <a:pPr marL="0" indent="0" algn="ctr">
              <a:buNone/>
            </a:pPr>
            <a:r>
              <a:rPr lang="en-US" sz="2800" b="1" dirty="0"/>
              <a:t> </a:t>
            </a:r>
          </a:p>
          <a:p>
            <a:pPr marL="0" indent="0">
              <a:buNone/>
            </a:pPr>
            <a:endParaRPr lang="en-US" dirty="0"/>
          </a:p>
        </p:txBody>
      </p:sp>
    </p:spTree>
    <p:extLst>
      <p:ext uri="{BB962C8B-B14F-4D97-AF65-F5344CB8AC3E}">
        <p14:creationId xmlns:p14="http://schemas.microsoft.com/office/powerpoint/2010/main" val="209009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98623"/>
            <a:ext cx="6096000" cy="313037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953" y="3657600"/>
            <a:ext cx="6136341" cy="2895600"/>
          </a:xfrm>
          <a:prstGeom prst="rect">
            <a:avLst/>
          </a:prstGeom>
        </p:spPr>
      </p:pic>
    </p:spTree>
    <p:extLst>
      <p:ext uri="{BB962C8B-B14F-4D97-AF65-F5344CB8AC3E}">
        <p14:creationId xmlns:p14="http://schemas.microsoft.com/office/powerpoint/2010/main" val="145230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86400" y="304800"/>
            <a:ext cx="3276600" cy="2677656"/>
          </a:xfrm>
          <a:prstGeom prst="rect">
            <a:avLst/>
          </a:prstGeom>
          <a:noFill/>
        </p:spPr>
        <p:txBody>
          <a:bodyPr wrap="square" rtlCol="0">
            <a:spAutoFit/>
          </a:bodyPr>
          <a:lstStyle/>
          <a:p>
            <a:pPr algn="r"/>
            <a:r>
              <a:rPr lang="en-US" sz="2800" dirty="0">
                <a:latin typeface="Calibri" panose="020F0502020204030204" pitchFamily="34" charset="0"/>
              </a:rPr>
              <a:t>By analyzing curves combined with crash data, we can identify locations in need of safety improvements.</a:t>
            </a:r>
          </a:p>
        </p:txBody>
      </p:sp>
    </p:spTree>
    <p:extLst>
      <p:ext uri="{BB962C8B-B14F-4D97-AF65-F5344CB8AC3E}">
        <p14:creationId xmlns:p14="http://schemas.microsoft.com/office/powerpoint/2010/main" val="116408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181600"/>
          </a:xfrm>
        </p:spPr>
        <p:txBody>
          <a:bodyPr>
            <a:normAutofit/>
          </a:bodyPr>
          <a:lstStyle/>
          <a:p>
            <a:pPr marL="0" indent="0">
              <a:buNone/>
            </a:pPr>
            <a:r>
              <a:rPr lang="en-US" sz="3000" dirty="0">
                <a:solidFill>
                  <a:schemeClr val="bg1"/>
                </a:solidFill>
                <a:latin typeface="Calibri" panose="020F0502020204030204" pitchFamily="34" charset="0"/>
              </a:rPr>
              <a:t>So how to generate curve data for the rural local roads in a cost effective manner, and with good accuracy and reliability to feed the analytical tools? </a:t>
            </a:r>
          </a:p>
          <a:p>
            <a:pPr marL="0" indent="0">
              <a:buNone/>
            </a:pPr>
            <a:endParaRPr lang="en-US" sz="3000" dirty="0">
              <a:solidFill>
                <a:schemeClr val="bg1"/>
              </a:solidFill>
              <a:latin typeface="Calibri" panose="020F0502020204030204" pitchFamily="34" charset="0"/>
            </a:endParaRPr>
          </a:p>
          <a:p>
            <a:pPr marL="0" indent="0">
              <a:buNone/>
            </a:pPr>
            <a:r>
              <a:rPr lang="en-US" sz="3000" dirty="0">
                <a:solidFill>
                  <a:schemeClr val="bg1"/>
                </a:solidFill>
                <a:latin typeface="Calibri" panose="020F0502020204030204" pitchFamily="34" charset="0"/>
              </a:rPr>
              <a:t>Works Consulting is providing the solution for the creation of the curve data through processing of the road centerline geometry.  Joe Breyer can provide some insight to the process and how this is done.</a:t>
            </a:r>
          </a:p>
          <a:p>
            <a:pPr marL="0" indent="0">
              <a:buNone/>
            </a:pPr>
            <a:endParaRPr lang="en-US" dirty="0"/>
          </a:p>
        </p:txBody>
      </p:sp>
    </p:spTree>
    <p:extLst>
      <p:ext uri="{BB962C8B-B14F-4D97-AF65-F5344CB8AC3E}">
        <p14:creationId xmlns:p14="http://schemas.microsoft.com/office/powerpoint/2010/main" val="128509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181600"/>
          </a:xfrm>
        </p:spPr>
        <p:txBody>
          <a:bodyPr>
            <a:normAutofit/>
          </a:bodyPr>
          <a:lstStyle/>
          <a:p>
            <a:pPr marL="0" indent="0" algn="ctr">
              <a:buNone/>
            </a:pPr>
            <a:r>
              <a:rPr lang="en-US" sz="3000" dirty="0">
                <a:solidFill>
                  <a:schemeClr val="bg1"/>
                </a:solidFill>
                <a:latin typeface="Calibri" panose="020F0502020204030204" pitchFamily="34" charset="0"/>
              </a:rPr>
              <a:t>Here is a space for Joe’s slides to start</a:t>
            </a:r>
          </a:p>
          <a:p>
            <a:pPr marL="0" indent="0">
              <a:buNone/>
            </a:pPr>
            <a:endParaRPr lang="en-US" dirty="0"/>
          </a:p>
        </p:txBody>
      </p:sp>
    </p:spTree>
    <p:extLst>
      <p:ext uri="{BB962C8B-B14F-4D97-AF65-F5344CB8AC3E}">
        <p14:creationId xmlns:p14="http://schemas.microsoft.com/office/powerpoint/2010/main" val="173262243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1292</TotalTime>
  <Words>252</Words>
  <Application>Microsoft Office PowerPoint</Application>
  <PresentationFormat>On-screen Show (4:3)</PresentationFormat>
  <Paragraphs>29</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Slice</vt:lpstr>
      <vt:lpstr>Creating Curve Data  on Local Roads  to Support Safety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Curve Data on Local Roads to Support Safety Analysis</dc:title>
  <dc:creator>Trunzo, Michael</dc:creator>
  <cp:lastModifiedBy>Trunzo, Michael</cp:lastModifiedBy>
  <cp:revision>60</cp:revision>
  <dcterms:created xsi:type="dcterms:W3CDTF">2006-08-16T00:00:00Z</dcterms:created>
  <dcterms:modified xsi:type="dcterms:W3CDTF">2017-03-29T18:16:15Z</dcterms:modified>
</cp:coreProperties>
</file>